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8" r:id="rId4"/>
    <p:sldId id="260" r:id="rId5"/>
    <p:sldId id="261" r:id="rId6"/>
    <p:sldId id="267" r:id="rId7"/>
    <p:sldId id="259" r:id="rId8"/>
    <p:sldId id="262" r:id="rId9"/>
    <p:sldId id="263" r:id="rId10"/>
    <p:sldId id="266" r:id="rId11"/>
    <p:sldId id="264" r:id="rId12"/>
    <p:sldId id="265" r:id="rId13"/>
  </p:sldIdLst>
  <p:sldSz cx="9144000" cy="6858000" type="screen4x3"/>
  <p:notesSz cx="6794500" cy="9906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FF0066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517" autoAdjust="0"/>
    <p:restoredTop sz="94660"/>
  </p:normalViewPr>
  <p:slideViewPr>
    <p:cSldViewPr>
      <p:cViewPr>
        <p:scale>
          <a:sx n="70" d="100"/>
          <a:sy n="70" d="100"/>
        </p:scale>
        <p:origin x="-1626" y="-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5358E4A9-A45B-48B1-BB6A-719FDC4A8DBB}" type="datetimeFigureOut">
              <a:rPr lang="en-US"/>
              <a:pPr>
                <a:defRPr/>
              </a:pPr>
              <a:t>12/8/2009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91D52531-78DA-453C-9FE8-258CB6822FE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dirty="0">
                <a:latin typeface="Corbe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rbel" pitchFamily="34" charset="0"/>
              </a:defRPr>
            </a:lvl1pPr>
          </a:lstStyle>
          <a:p>
            <a:pPr>
              <a:defRPr/>
            </a:pPr>
            <a:fld id="{61424C6D-BA16-4563-9A85-A7CFD8C66715}" type="datetimeFigureOut">
              <a:rPr lang="en-GB"/>
              <a:pPr>
                <a:defRPr/>
              </a:pPr>
              <a:t>08/12/2009</a:t>
            </a:fld>
            <a:endParaRPr lang="en-GB" dirty="0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9113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dirty="0">
                <a:latin typeface="Corbe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rbel" pitchFamily="34" charset="0"/>
              </a:defRPr>
            </a:lvl1pPr>
          </a:lstStyle>
          <a:p>
            <a:pPr>
              <a:defRPr/>
            </a:pPr>
            <a:fld id="{4E2A6985-57BE-4FDF-B965-32A7342E119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6"/>
          <p:cNvSpPr/>
          <p:nvPr/>
        </p:nvSpPr>
        <p:spPr>
          <a:xfrm rot="10800000">
            <a:off x="1" y="1520731"/>
            <a:ext cx="9144000" cy="3435579"/>
          </a:xfrm>
          <a:custGeom>
            <a:avLst/>
            <a:gdLst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19794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7466" y="25350"/>
                  <a:pt x="0" y="19794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28000"/>
                  <a:satMod val="2000000"/>
                  <a:alpha val="30000"/>
                </a:schemeClr>
              </a:gs>
              <a:gs pos="35000">
                <a:schemeClr val="bg2">
                  <a:shade val="100000"/>
                  <a:satMod val="600000"/>
                  <a:alpha val="0"/>
                </a:schemeClr>
              </a:gs>
            </a:gsLst>
            <a:lin ang="54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02920" y="2775745"/>
            <a:ext cx="8229600" cy="2167128"/>
          </a:xfrm>
        </p:spPr>
        <p:txBody>
          <a:bodyPr tIns="0" bIns="0" anchor="t"/>
          <a:lstStyle>
            <a:lvl1pPr>
              <a:defRPr sz="5000" cap="all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  <a:reflection blurRad="12000" stA="25000" endPos="49000" dist="50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00064" y="1559720"/>
            <a:ext cx="5105400" cy="1219200"/>
          </a:xfrm>
        </p:spPr>
        <p:txBody>
          <a:bodyPr lIns="0" tIns="0" rIns="0" bIns="0" anchor="b"/>
          <a:lstStyle>
            <a:lvl1pPr marL="0" indent="0" algn="l">
              <a:buNone/>
              <a:defRPr sz="19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CE136-873C-496C-ACC4-6F94C6E75DFD}" type="datetimeFigureOut">
              <a:rPr lang="en-US"/>
              <a:pPr>
                <a:defRPr/>
              </a:pPr>
              <a:t>12/8/2009</a:t>
            </a:fld>
            <a:endParaRPr lang="en-GB" dirty="0"/>
          </a:p>
        </p:txBody>
      </p:sp>
      <p:sp>
        <p:nvSpPr>
          <p:cNvPr id="6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2EF45-335A-42B6-8E14-3DFBDB17B4C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65C7C-508C-44D6-8EB4-020024A6E5EB}" type="datetimeFigureOut">
              <a:rPr lang="en-US"/>
              <a:pPr>
                <a:defRPr/>
              </a:pPr>
              <a:t>12/8/2009</a:t>
            </a:fld>
            <a:endParaRPr lang="en-GB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AC2F2-EBC2-4EA6-9165-A3A85F34C31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A2C9A-1C27-4D92-90D8-81724EEB35D7}" type="datetimeFigureOut">
              <a:rPr lang="en-US"/>
              <a:pPr>
                <a:defRPr/>
              </a:pPr>
              <a:t>12/8/2009</a:t>
            </a:fld>
            <a:endParaRPr lang="en-GB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EC476-8B27-40E1-AAB5-8134F0DB7C6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62C683-90CE-4FB4-9A98-88DB5E9D60F3}" type="datetimeFigureOut">
              <a:rPr lang="en-US"/>
              <a:pPr>
                <a:defRPr/>
              </a:pPr>
              <a:t>12/8/2009</a:t>
            </a:fld>
            <a:endParaRPr lang="en-GB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7B08C-C7CA-4471-BBD8-A2FD3E745C3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990600"/>
            <a:ext cx="7772400" cy="1362456"/>
          </a:xfrm>
        </p:spPr>
        <p:txBody>
          <a:bodyPr>
            <a:noAutofit/>
          </a:bodyPr>
          <a:lstStyle>
            <a:lvl1pPr algn="l">
              <a:buNone/>
              <a:defRPr sz="48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352677"/>
            <a:ext cx="7772400" cy="1509712"/>
          </a:xfrm>
        </p:spPr>
        <p:txBody>
          <a:bodyPr/>
          <a:lstStyle>
            <a:lvl1pPr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DEA75-F572-45BB-A1C5-09BE2832EBF4}" type="datetimeFigureOut">
              <a:rPr lang="en-US"/>
              <a:pPr>
                <a:defRPr/>
              </a:pPr>
              <a:t>12/8/2009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53F6D-4A3E-4AB4-991A-876D1DA2E63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A0C6E-16DF-4E27-BC1B-43A29ED7BBB9}" type="datetimeFigureOut">
              <a:rPr lang="en-US"/>
              <a:pPr>
                <a:defRPr/>
              </a:pPr>
              <a:t>12/8/2009</a:t>
            </a:fld>
            <a:endParaRPr lang="en-GB" dirty="0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A0656-589A-4254-A812-4D6F19694C8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12168"/>
            <a:ext cx="4040188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8000" dist="38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2112168"/>
            <a:ext cx="4041775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667000"/>
            <a:ext cx="4040188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67000"/>
            <a:ext cx="4041775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2AB27-EAA2-4E44-B6D6-CE7F44C87F34}" type="datetimeFigureOut">
              <a:rPr lang="en-US"/>
              <a:pPr>
                <a:defRPr/>
              </a:pPr>
              <a:t>12/8/2009</a:t>
            </a:fld>
            <a:endParaRPr lang="en-GB" dirty="0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1443F-689F-49AD-ABA4-80A2A0B6CFA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effectLst/>
        </p:spPr>
        <p:txBody>
          <a:bodyPr/>
          <a:lstStyle>
            <a:lvl1pPr>
              <a:defRPr sz="4800" cap="none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4EF7D-85F0-460D-B8CC-74BD043F63D7}" type="datetimeFigureOut">
              <a:rPr lang="en-US"/>
              <a:pPr>
                <a:defRPr/>
              </a:pPr>
              <a:t>12/8/2009</a:t>
            </a:fld>
            <a:endParaRPr lang="en-GB" dirty="0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CE332-7593-4510-9D4B-CAD2071D4CA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C52AE-BF74-4D9C-89E0-891306B7CD5C}" type="datetimeFigureOut">
              <a:rPr lang="en-US"/>
              <a:pPr>
                <a:defRPr/>
              </a:pPr>
              <a:t>12/8/2009</a:t>
            </a:fld>
            <a:endParaRPr lang="en-GB" dirty="0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5C51F-22A9-401B-AD0E-A6473751BF9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40"/>
            <a:ext cx="8229600" cy="914400"/>
          </a:xfrm>
        </p:spPr>
        <p:txBody>
          <a:bodyPr tIns="0" bIns="0"/>
          <a:lstStyle>
            <a:lvl1pPr algn="l">
              <a:buNone/>
              <a:defRPr sz="5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133856"/>
            <a:ext cx="2590800" cy="5181600"/>
          </a:xfrm>
        </p:spPr>
        <p:txBody>
          <a:bodyPr lIns="45720" rIns="0"/>
          <a:lstStyle>
            <a:lvl1pPr marL="0" indent="0">
              <a:spcBef>
                <a:spcPts val="300"/>
              </a:spcBef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133472"/>
            <a:ext cx="5257800" cy="5191128"/>
          </a:xfrm>
        </p:spPr>
        <p:txBody>
          <a:bodyPr/>
          <a:lstStyle>
            <a:lvl1pPr algn="l">
              <a:defRPr sz="3000"/>
            </a:lvl1pPr>
            <a:lvl2pPr algn="l">
              <a:defRPr sz="2800"/>
            </a:lvl2pPr>
            <a:lvl3pPr algn="l">
              <a:defRPr sz="2400"/>
            </a:lvl3pPr>
            <a:lvl4pPr algn="l">
              <a:defRPr sz="2000"/>
            </a:lvl4pPr>
            <a:lvl5pPr algn="l"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5A062-FCA9-4095-A7E9-0D56E471C767}" type="datetimeFigureOut">
              <a:rPr lang="en-US"/>
              <a:pPr>
                <a:defRPr/>
              </a:pPr>
              <a:t>12/8/2009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BD37B-4665-4562-89B0-9A2BD099E5E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40" y="1981200"/>
            <a:ext cx="3429000" cy="522288"/>
          </a:xfrm>
        </p:spPr>
        <p:txBody>
          <a:bodyPr tIns="0" bIns="0"/>
          <a:lstStyle>
            <a:lvl1pPr algn="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93368" y="1066800"/>
            <a:ext cx="4572000" cy="4572000"/>
          </a:xfrm>
          <a:solidFill>
            <a:schemeClr val="bg2">
              <a:shade val="75000"/>
            </a:schemeClr>
          </a:solidFill>
          <a:ln w="60325">
            <a:solidFill>
              <a:srgbClr val="FFFFFF"/>
            </a:solidFill>
            <a:miter lim="800000"/>
          </a:ln>
          <a:effectLst>
            <a:outerShdw blurRad="36195" dist="10000" dir="5400000" algn="tl" rotWithShape="0">
              <a:srgbClr val="000000">
                <a:alpha val="75000"/>
              </a:srgbClr>
            </a:outerShdw>
            <a:reflection stA="21000" endA="500" endPos="10000" dist="20000" dir="5400000" sy="-100000" algn="bl" rotWithShape="0"/>
          </a:effectLst>
        </p:spPr>
        <p:txBody>
          <a:bodyPr>
            <a:normAutofit/>
          </a:bodyPr>
          <a:lstStyle>
            <a:lvl1pPr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6240" y="2543176"/>
            <a:ext cx="3429000" cy="914400"/>
          </a:xfrm>
        </p:spPr>
        <p:txBody>
          <a:bodyPr lIns="0" tIns="0" rIns="0" bIns="0"/>
          <a:lstStyle>
            <a:lvl1pPr indent="0" algn="r">
              <a:spcBef>
                <a:spcPts val="300"/>
              </a:spcBef>
              <a:buFontTx/>
              <a:buNone/>
              <a:defRPr sz="1400" baseline="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AB422-DE18-421F-A2D7-65B3AB346257}" type="datetimeFigureOut">
              <a:rPr lang="en-US"/>
              <a:pPr>
                <a:defRPr/>
              </a:pPr>
              <a:t>12/8/2009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553DD-88E7-4E39-8F37-2956544046D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142899"/>
            <a:ext cx="9144000" cy="5562705"/>
          </a:xfrm>
          <a:custGeom>
            <a:avLst/>
            <a:gdLst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25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10056" y="24231"/>
                  <a:pt x="0" y="2025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55000"/>
                  <a:satMod val="1800000"/>
                  <a:alpha val="55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Flowchart: Document 7"/>
          <p:cNvSpPr/>
          <p:nvPr/>
        </p:nvSpPr>
        <p:spPr>
          <a:xfrm rot="10800000">
            <a:off x="1" y="1341133"/>
            <a:ext cx="9144000" cy="4480425"/>
          </a:xfrm>
          <a:custGeom>
            <a:avLst/>
            <a:gdLst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03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8684" y="24776"/>
                  <a:pt x="0" y="2003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40000"/>
                  <a:satMod val="1900000"/>
                  <a:alpha val="30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524000"/>
          </a:xfrm>
          <a:prstGeom prst="rect">
            <a:avLst/>
          </a:prstGeom>
        </p:spPr>
        <p:txBody>
          <a:bodyPr vert="horz" lIns="0" tIns="9144" rIns="0" bIns="9144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2179638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981200" cy="365125"/>
          </a:xfrm>
          <a:prstGeom prst="rect">
            <a:avLst/>
          </a:prstGeom>
        </p:spPr>
        <p:txBody>
          <a:bodyPr vert="horz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666FCD-911F-440F-8739-D7A1E08B8C25}" type="datetimeFigureOut">
              <a:rPr lang="en-US"/>
              <a:pPr>
                <a:defRPr/>
              </a:pPr>
              <a:t>12/8/2009</a:t>
            </a:fld>
            <a:endParaRPr lang="en-GB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438400" y="6356350"/>
            <a:ext cx="2895600" cy="365125"/>
          </a:xfrm>
          <a:prstGeom prst="rect">
            <a:avLst/>
          </a:prstGeom>
        </p:spPr>
        <p:txBody>
          <a:bodyPr vert="horz" lIns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533400" cy="365125"/>
          </a:xfrm>
          <a:prstGeom prst="rect">
            <a:avLst/>
          </a:prstGeom>
        </p:spPr>
        <p:txBody>
          <a:bodyPr vert="horz" lIns="91440" rIns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3D47E77-2159-4356-9173-EEC3C58791B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67" r:id="rId7"/>
    <p:sldLayoutId id="2147483674" r:id="rId8"/>
    <p:sldLayoutId id="2147483675" r:id="rId9"/>
    <p:sldLayoutId id="2147483666" r:id="rId10"/>
    <p:sldLayoutId id="214748366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800" b="1" kern="1200">
          <a:ln w="500">
            <a:solidFill>
              <a:schemeClr val="tx2">
                <a:shade val="20000"/>
                <a:satMod val="350000"/>
              </a:schemeClr>
            </a:solidFill>
          </a:ln>
          <a:solidFill>
            <a:srgbClr val="FFFFD2"/>
          </a:solidFill>
          <a:effectLst>
            <a:outerShdw blurRad="30000" dist="30000" dir="2700000" algn="tl" rotWithShape="0">
              <a:schemeClr val="bg2">
                <a:shade val="45000"/>
                <a:satMod val="150000"/>
                <a:alpha val="90000"/>
              </a:scheme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FFFFD2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FFFFD2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FFFFD2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FFFFD2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800" b="1">
          <a:solidFill>
            <a:srgbClr val="FFFFD2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800" b="1">
          <a:solidFill>
            <a:srgbClr val="FFFFD2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800" b="1">
          <a:solidFill>
            <a:srgbClr val="FFFFD2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800" b="1">
          <a:solidFill>
            <a:srgbClr val="FFFFD2"/>
          </a:solidFill>
          <a:latin typeface="Corbel" pitchFamily="34" charset="0"/>
        </a:defRPr>
      </a:lvl9pPr>
    </p:titleStyle>
    <p:bodyStyle>
      <a:lvl1pPr marL="319088" indent="-3190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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3023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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22338" indent="-273050" algn="l" rtl="0" eaLnBrk="0" fontAlgn="base" hangingPunct="0">
        <a:spcBef>
          <a:spcPct val="20000"/>
        </a:spcBef>
        <a:spcAft>
          <a:spcPct val="0"/>
        </a:spcAft>
        <a:buClr>
          <a:srgbClr val="FF953E"/>
        </a:buClr>
        <a:buFont typeface="Wingdings 2" pitchFamily="18" charset="2"/>
        <a:buChar char="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28600" algn="l" rtl="0" eaLnBrk="0" fontAlgn="base" hangingPunct="0">
        <a:spcBef>
          <a:spcPct val="20000"/>
        </a:spcBef>
        <a:spcAft>
          <a:spcPct val="0"/>
        </a:spcAft>
        <a:buClr>
          <a:srgbClr val="F8BD52"/>
        </a:buClr>
        <a:buFont typeface="Wingdings 2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228600" algn="l" rtl="0" eaLnBrk="0" fontAlgn="base" hangingPunct="0">
        <a:spcBef>
          <a:spcPct val="20000"/>
        </a:spcBef>
        <a:spcAft>
          <a:spcPct val="0"/>
        </a:spcAft>
        <a:buClr>
          <a:srgbClr val="46A6BD"/>
        </a:buClr>
        <a:buFont typeface="Wingdings 2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73352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1096" indent="-228600" algn="l" rtl="0" eaLnBrk="1" latinLnBrk="0" hangingPunct="1">
        <a:spcBef>
          <a:spcPct val="20000"/>
        </a:spcBef>
        <a:buClr>
          <a:schemeClr val="tx2"/>
        </a:buClr>
        <a:buFont typeface="Wingdings 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21408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22576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13" Type="http://schemas.openxmlformats.org/officeDocument/2006/relationships/image" Target="../media/image42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12" Type="http://schemas.openxmlformats.org/officeDocument/2006/relationships/image" Target="../media/image4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11" Type="http://schemas.openxmlformats.org/officeDocument/2006/relationships/image" Target="../media/image40.jpeg"/><Relationship Id="rId5" Type="http://schemas.openxmlformats.org/officeDocument/2006/relationships/image" Target="../media/image34.jpeg"/><Relationship Id="rId10" Type="http://schemas.openxmlformats.org/officeDocument/2006/relationships/image" Target="../media/image39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48124" y="1249351"/>
            <a:ext cx="5885843" cy="175432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+mn-lt"/>
                <a:cs typeface="+mn-cs"/>
              </a:rPr>
              <a:t>Duke of Edinburgh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+mn-lt"/>
                <a:cs typeface="+mn-cs"/>
              </a:rPr>
              <a:t>Bronze Award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78218" y="3000372"/>
            <a:ext cx="1857388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>
                <a:effectLst>
                  <a:reflection blurRad="6350" stA="55000" endA="300" endPos="45500" dir="5400000" sy="-100000" algn="bl" rotWithShape="0"/>
                </a:effectLst>
                <a:latin typeface="+mn-lt"/>
                <a:cs typeface="+mn-cs"/>
              </a:rPr>
              <a:t>Discovery ESSU</a:t>
            </a:r>
          </a:p>
        </p:txBody>
      </p:sp>
      <p:pic>
        <p:nvPicPr>
          <p:cNvPr id="10" name="Picture 9" descr="viewimage_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388" y="3286124"/>
            <a:ext cx="1714512" cy="3071834"/>
          </a:xfrm>
          <a:prstGeom prst="rect">
            <a:avLst/>
          </a:prstGeom>
          <a:effectLst>
            <a:glow rad="101600">
              <a:schemeClr val="tx1">
                <a:alpha val="60000"/>
              </a:schemeClr>
            </a:glow>
          </a:effectLst>
        </p:spPr>
      </p:pic>
      <p:pic>
        <p:nvPicPr>
          <p:cNvPr id="6152" name="Picture 8" descr="Picture 32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63276" y="4071942"/>
            <a:ext cx="2908922" cy="21431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 descr="New%20Explorer%20Logo%20Reflection%202_b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34" y="3125075"/>
            <a:ext cx="2449170" cy="3419901"/>
          </a:xfrm>
          <a:prstGeom prst="rect">
            <a:avLst/>
          </a:prstGeom>
          <a:effectLst>
            <a:glow rad="101600">
              <a:schemeClr val="tx1">
                <a:alpha val="6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/>
          </p:cNvSpPr>
          <p:nvPr>
            <p:ph type="title"/>
          </p:nvPr>
        </p:nvSpPr>
        <p:spPr bwMode="auto">
          <a:xfrm>
            <a:off x="1331913" y="476250"/>
            <a:ext cx="7283450" cy="71596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GB" sz="4400" smtClean="0">
                <a:ln>
                  <a:noFill/>
                </a:ln>
                <a:effectLst/>
              </a:rPr>
              <a:t>What did we eat ?</a:t>
            </a:r>
          </a:p>
        </p:txBody>
      </p:sp>
      <p:sp>
        <p:nvSpPr>
          <p:cNvPr id="33794" name="Rectangle 3"/>
          <p:cNvSpPr>
            <a:spLocks noGrp="1"/>
          </p:cNvSpPr>
          <p:nvPr>
            <p:ph type="body" idx="1"/>
          </p:nvPr>
        </p:nvSpPr>
        <p:spPr>
          <a:xfrm>
            <a:off x="323850" y="1341438"/>
            <a:ext cx="8229600" cy="4114800"/>
          </a:xfrm>
        </p:spPr>
        <p:txBody>
          <a:bodyPr/>
          <a:lstStyle/>
          <a:p>
            <a:pPr marL="571500" indent="-571500" algn="ctr" eaLnBrk="1" hangingPunct="1">
              <a:buFont typeface="Wingdings 2" pitchFamily="18" charset="2"/>
              <a:buNone/>
            </a:pPr>
            <a:r>
              <a:rPr lang="en-GB" sz="2400" smtClean="0"/>
              <a:t>Day 1- </a:t>
            </a:r>
            <a:br>
              <a:rPr lang="en-GB" sz="2400" smtClean="0"/>
            </a:br>
            <a:r>
              <a:rPr lang="en-GB" sz="2400" smtClean="0"/>
              <a:t>Lunch – home made sandwiches with snacks. </a:t>
            </a:r>
            <a:br>
              <a:rPr lang="en-GB" sz="2400" smtClean="0"/>
            </a:br>
            <a:r>
              <a:rPr lang="en-GB" sz="2400" smtClean="0"/>
              <a:t>Dinner – Spaghetti bolognaise. </a:t>
            </a:r>
          </a:p>
          <a:p>
            <a:pPr marL="571500" indent="-571500" algn="ctr" eaLnBrk="1" hangingPunct="1">
              <a:buFont typeface="Wingdings 2" pitchFamily="18" charset="2"/>
              <a:buNone/>
            </a:pPr>
            <a:r>
              <a:rPr lang="en-GB" sz="2400" smtClean="0"/>
              <a:t>Day 2-</a:t>
            </a:r>
            <a:br>
              <a:rPr lang="en-GB" sz="2400" smtClean="0"/>
            </a:br>
            <a:r>
              <a:rPr lang="en-GB" sz="2400" smtClean="0"/>
              <a:t>Breakfast- bacon cobs with bean and sausages.</a:t>
            </a:r>
            <a:br>
              <a:rPr lang="en-GB" sz="2400" smtClean="0"/>
            </a:br>
            <a:r>
              <a:rPr lang="en-GB" sz="2400" smtClean="0"/>
              <a:t>Lunch -home made sandwiches with snacks. </a:t>
            </a:r>
          </a:p>
          <a:p>
            <a:pPr marL="571500" indent="-571500" algn="ctr" eaLnBrk="1" hangingPunct="1">
              <a:buFont typeface="Wingdings 2" pitchFamily="18" charset="2"/>
              <a:buNone/>
            </a:pPr>
            <a:r>
              <a:rPr lang="en-GB" sz="2400" smtClean="0"/>
              <a:t>We had tea, hot chocolate and juice.</a:t>
            </a:r>
            <a:r>
              <a:rPr lang="en-GB" sz="3400" smtClean="0"/>
              <a:t> </a:t>
            </a:r>
          </a:p>
          <a:p>
            <a:pPr marL="571500" indent="-571500" eaLnBrk="1" hangingPunct="1"/>
            <a:endParaRPr lang="en-GB" smtClean="0"/>
          </a:p>
        </p:txBody>
      </p:sp>
      <p:pic>
        <p:nvPicPr>
          <p:cNvPr id="38916" name="Picture 4" descr="Picture 05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766" y="4439949"/>
            <a:ext cx="2520950" cy="18907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8917" name="Picture 5" descr="Picture 03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99764" y="4429132"/>
            <a:ext cx="2520950" cy="18907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8918" name="Picture 6" descr="Picture 28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69973" y="4429133"/>
            <a:ext cx="2530910" cy="19015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4" name="Straight Connector 3"/>
          <p:cNvCxnSpPr/>
          <p:nvPr/>
        </p:nvCxnSpPr>
        <p:spPr>
          <a:xfrm>
            <a:off x="900113" y="2565400"/>
            <a:ext cx="74295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3"/>
          <p:cNvCxnSpPr/>
          <p:nvPr/>
        </p:nvCxnSpPr>
        <p:spPr>
          <a:xfrm>
            <a:off x="971550" y="3860800"/>
            <a:ext cx="74295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5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GB" smtClean="0">
                <a:ln>
                  <a:noFill/>
                </a:ln>
                <a:effectLst/>
              </a:rPr>
              <a:t>You can always have FUN when walking!</a:t>
            </a:r>
          </a:p>
        </p:txBody>
      </p:sp>
      <p:pic>
        <p:nvPicPr>
          <p:cNvPr id="34822" name="Picture 6" descr="Picture 1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2133600"/>
            <a:ext cx="1873250" cy="1406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4823" name="Picture 7" descr="Picture 1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4438" y="2133600"/>
            <a:ext cx="1800225" cy="1349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4824" name="Picture 8" descr="Picture 30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2133600"/>
            <a:ext cx="1800225" cy="1350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4825" name="Picture 9" descr="Picture 12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87450" y="3644900"/>
            <a:ext cx="1800225" cy="1350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4826" name="Picture 10" descr="Picture 12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72225" y="3644900"/>
            <a:ext cx="1871663" cy="14049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4827" name="Picture 11" descr="Picture 30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48488" y="2133600"/>
            <a:ext cx="1800225" cy="1349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4828" name="Picture 12" descr="Picture 34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9388" y="5084763"/>
            <a:ext cx="1943100" cy="14573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4829" name="Picture 13" descr="Picture 00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779838" y="3644900"/>
            <a:ext cx="1873250" cy="14049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4830" name="Picture 14" descr="Picture 10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411413" y="5157788"/>
            <a:ext cx="1951037" cy="1463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4831" name="Picture 15" descr="Picture 04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659563" y="5157788"/>
            <a:ext cx="1987550" cy="14906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4832" name="Picture 16" descr="Picture 24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572000" y="5229225"/>
            <a:ext cx="1916113" cy="14366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4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4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4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4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34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GB" smtClean="0">
                <a:ln>
                  <a:noFill/>
                </a:ln>
                <a:effectLst/>
              </a:rPr>
              <a:t>After the walk! </a:t>
            </a:r>
          </a:p>
        </p:txBody>
      </p:sp>
      <p:pic>
        <p:nvPicPr>
          <p:cNvPr id="36868" name="Picture 4" descr="Picture 26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899" y="2339191"/>
            <a:ext cx="2606663" cy="19549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6869" name="Picture 5" descr="Picture 25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68695" y="2357430"/>
            <a:ext cx="2592387" cy="1943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6870" name="Picture 6" descr="Picture 27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29029" y="2366963"/>
            <a:ext cx="2627313" cy="19700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7893" name="Text Box 7"/>
          <p:cNvSpPr txBox="1">
            <a:spLocks noChangeArrowheads="1"/>
          </p:cNvSpPr>
          <p:nvPr/>
        </p:nvSpPr>
        <p:spPr bwMode="auto">
          <a:xfrm>
            <a:off x="1908175" y="4797425"/>
            <a:ext cx="611981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Tired… sore backs … blisters and just general pain! </a:t>
            </a:r>
            <a:br>
              <a:rPr lang="en-GB"/>
            </a:br>
            <a:r>
              <a:rPr lang="en-GB"/>
              <a:t/>
            </a:r>
            <a:br>
              <a:rPr lang="en-GB"/>
            </a:br>
            <a:r>
              <a:rPr lang="en-GB"/>
              <a:t>But most of all We’re VERY PROUD of our achievement! 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187450" y="5300663"/>
            <a:ext cx="74295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DC10764.JPG"/>
          <p:cNvPicPr>
            <a:picLocks noChangeAspect="1"/>
          </p:cNvPicPr>
          <p:nvPr/>
        </p:nvPicPr>
        <p:blipFill>
          <a:blip r:embed="rId3" cstate="print"/>
          <a:srcRect r="8000"/>
          <a:stretch>
            <a:fillRect/>
          </a:stretch>
        </p:blipFill>
        <p:spPr>
          <a:xfrm>
            <a:off x="6701491" y="3016393"/>
            <a:ext cx="1656723" cy="13685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89" name="Picture 21" descr="Picture 22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3000372"/>
            <a:ext cx="1784365" cy="13970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90" name="Picture 22" descr="Picture 23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14612" y="3000372"/>
            <a:ext cx="1833646" cy="13760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88" name="Picture 20" descr="Picture 26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48" y="3000372"/>
            <a:ext cx="1818433" cy="13630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8" name="TextBox 17"/>
          <p:cNvSpPr txBox="1"/>
          <p:nvPr/>
        </p:nvSpPr>
        <p:spPr>
          <a:xfrm>
            <a:off x="636560" y="436880"/>
            <a:ext cx="1857389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>
                <a:effectLst>
                  <a:reflection blurRad="6350" stA="55000" endA="300" endPos="45500" dir="5400000" sy="-100000" algn="bl" rotWithShape="0"/>
                </a:effectLst>
                <a:latin typeface="+mn-lt"/>
                <a:cs typeface="+mn-cs"/>
              </a:rPr>
              <a:t>Abby</a:t>
            </a:r>
            <a:endParaRPr lang="en-GB" dirty="0">
              <a:effectLst>
                <a:reflection blurRad="6350" stA="55000" endA="300" endPos="455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77103" y="436880"/>
            <a:ext cx="2071702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>
                <a:effectLst>
                  <a:reflection blurRad="6350" stA="55000" endA="300" endPos="45500" dir="5400000" sy="-100000" algn="bl" rotWithShape="0"/>
                </a:effectLst>
                <a:latin typeface="+mn-lt"/>
                <a:cs typeface="+mn-cs"/>
              </a:rPr>
              <a:t>Michael</a:t>
            </a:r>
            <a:endParaRPr lang="en-GB" dirty="0">
              <a:effectLst>
                <a:reflection blurRad="6350" stA="55000" endA="300" endPos="455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07861" y="436880"/>
            <a:ext cx="1857387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>
                <a:effectLst>
                  <a:reflection blurRad="6350" stA="55000" endA="300" endPos="45500" dir="5400000" sy="-100000" algn="bl" rotWithShape="0"/>
                </a:effectLst>
                <a:latin typeface="+mn-lt"/>
                <a:cs typeface="+mn-cs"/>
              </a:rPr>
              <a:t>Hayley</a:t>
            </a:r>
            <a:endParaRPr lang="en-GB" dirty="0">
              <a:effectLst>
                <a:reflection blurRad="6350" stA="55000" endA="300" endPos="455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78896" y="436880"/>
            <a:ext cx="207170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>
                <a:effectLst>
                  <a:reflection blurRad="6350" stA="55000" endA="300" endPos="45500" dir="5400000" sy="-100000" algn="bl" rotWithShape="0"/>
                </a:effectLst>
                <a:latin typeface="+mn-lt"/>
                <a:cs typeface="+mn-cs"/>
              </a:rPr>
              <a:t>Chris</a:t>
            </a:r>
            <a:endParaRPr lang="en-GB" dirty="0">
              <a:effectLst>
                <a:reflection blurRad="6350" stA="55000" endA="300" endPos="455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008382" y="1393813"/>
            <a:ext cx="306693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+mn-lt"/>
                <a:cs typeface="+mn-cs"/>
              </a:rPr>
              <a:t>The Team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595688" y="5170488"/>
            <a:ext cx="4714875" cy="6080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75" dirty="0">
                <a:solidFill>
                  <a:srgbClr val="FFC000"/>
                </a:solidFill>
                <a:latin typeface="+mn-lt"/>
                <a:cs typeface="+mn-cs"/>
              </a:rPr>
              <a:t>Navigate  successfully from Belvoir Castle , camping overnight at Eaton ; to Colston-Bassett church.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901700" y="5153025"/>
            <a:ext cx="74295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900113" y="5949950"/>
            <a:ext cx="74295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8" name="TextBox 30"/>
          <p:cNvSpPr txBox="1">
            <a:spLocks noChangeArrowheads="1"/>
          </p:cNvSpPr>
          <p:nvPr/>
        </p:nvSpPr>
        <p:spPr bwMode="auto">
          <a:xfrm>
            <a:off x="928688" y="5837238"/>
            <a:ext cx="16271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3200" dirty="0" smtClean="0">
                <a:latin typeface="Corbel" pitchFamily="34" charset="0"/>
              </a:rPr>
              <a:t>Aim:</a:t>
            </a:r>
            <a:endParaRPr lang="en-GB" sz="3200" dirty="0">
              <a:latin typeface="Corbel" pitchFamily="34" charset="0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928688" y="6456363"/>
            <a:ext cx="74295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602038" y="5949950"/>
            <a:ext cx="4714875" cy="3508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75" dirty="0">
                <a:solidFill>
                  <a:srgbClr val="FFC000"/>
                </a:solidFill>
                <a:latin typeface="+mn-lt"/>
                <a:cs typeface="+mn-cs"/>
              </a:rPr>
              <a:t>Collect information on churches en route.</a:t>
            </a:r>
          </a:p>
        </p:txBody>
      </p:sp>
      <p:sp>
        <p:nvSpPr>
          <p:cNvPr id="17421" name="TextBox 33"/>
          <p:cNvSpPr txBox="1">
            <a:spLocks noChangeArrowheads="1"/>
          </p:cNvSpPr>
          <p:nvPr/>
        </p:nvSpPr>
        <p:spPr bwMode="auto">
          <a:xfrm>
            <a:off x="323850" y="5157788"/>
            <a:ext cx="35274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3200">
                <a:latin typeface="Corbel" pitchFamily="34" charset="0"/>
              </a:rPr>
              <a:t>The Objective:</a:t>
            </a:r>
          </a:p>
        </p:txBody>
      </p:sp>
      <p:pic>
        <p:nvPicPr>
          <p:cNvPr id="24" name="Picture 23" descr="New%20Explorer%20Logo%20Reflection%202_b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000892" y="870881"/>
            <a:ext cx="1432494" cy="2000264"/>
          </a:xfrm>
          <a:prstGeom prst="rect">
            <a:avLst/>
          </a:prstGeom>
          <a:effectLst>
            <a:glow rad="101600">
              <a:schemeClr val="tx1">
                <a:alpha val="60000"/>
              </a:schemeClr>
            </a:glow>
          </a:effectLst>
        </p:spPr>
      </p:pic>
      <p:sp>
        <p:nvSpPr>
          <p:cNvPr id="17427" name="TextBox 30"/>
          <p:cNvSpPr txBox="1">
            <a:spLocks noChangeArrowheads="1"/>
          </p:cNvSpPr>
          <p:nvPr/>
        </p:nvSpPr>
        <p:spPr bwMode="auto">
          <a:xfrm>
            <a:off x="755650" y="4508500"/>
            <a:ext cx="16271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000">
                <a:latin typeface="Corbel" pitchFamily="34" charset="0"/>
              </a:rPr>
              <a:t>Abby</a:t>
            </a:r>
          </a:p>
        </p:txBody>
      </p:sp>
      <p:sp>
        <p:nvSpPr>
          <p:cNvPr id="17428" name="TextBox 30"/>
          <p:cNvSpPr txBox="1">
            <a:spLocks noChangeArrowheads="1"/>
          </p:cNvSpPr>
          <p:nvPr/>
        </p:nvSpPr>
        <p:spPr bwMode="auto">
          <a:xfrm>
            <a:off x="2771775" y="4508500"/>
            <a:ext cx="16271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000">
                <a:latin typeface="Corbel" pitchFamily="34" charset="0"/>
              </a:rPr>
              <a:t>Michael</a:t>
            </a:r>
          </a:p>
        </p:txBody>
      </p:sp>
      <p:sp>
        <p:nvSpPr>
          <p:cNvPr id="17429" name="TextBox 30"/>
          <p:cNvSpPr txBox="1">
            <a:spLocks noChangeArrowheads="1"/>
          </p:cNvSpPr>
          <p:nvPr/>
        </p:nvSpPr>
        <p:spPr bwMode="auto">
          <a:xfrm>
            <a:off x="4787900" y="4508500"/>
            <a:ext cx="16271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000">
                <a:latin typeface="Corbel" pitchFamily="34" charset="0"/>
              </a:rPr>
              <a:t>Hayley</a:t>
            </a:r>
          </a:p>
        </p:txBody>
      </p:sp>
      <p:sp>
        <p:nvSpPr>
          <p:cNvPr id="17430" name="TextBox 30"/>
          <p:cNvSpPr txBox="1">
            <a:spLocks noChangeArrowheads="1"/>
          </p:cNvSpPr>
          <p:nvPr/>
        </p:nvSpPr>
        <p:spPr bwMode="auto">
          <a:xfrm>
            <a:off x="6732588" y="4508500"/>
            <a:ext cx="16271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000">
                <a:latin typeface="Corbel" pitchFamily="34" charset="0"/>
              </a:rPr>
              <a:t>Chris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06036" y="1714488"/>
            <a:ext cx="5731955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+mn-lt"/>
                <a:cs typeface="+mn-cs"/>
              </a:rPr>
              <a:t>Day 1 – 24/10/2009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901700" y="3170238"/>
            <a:ext cx="74295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357438" y="2586038"/>
            <a:ext cx="4714875" cy="6302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75" dirty="0">
                <a:solidFill>
                  <a:srgbClr val="FFC000"/>
                </a:solidFill>
                <a:latin typeface="+mn-lt"/>
                <a:cs typeface="+mn-cs"/>
              </a:rPr>
              <a:t>Navigate  successfully from Belvoir Castle to Eaton to camp overnight.</a:t>
            </a:r>
          </a:p>
        </p:txBody>
      </p:sp>
      <p:pic>
        <p:nvPicPr>
          <p:cNvPr id="5" name="Picture 4" descr="SDC10768.JPG"/>
          <p:cNvPicPr>
            <a:picLocks noChangeAspect="1"/>
          </p:cNvPicPr>
          <p:nvPr/>
        </p:nvPicPr>
        <p:blipFill>
          <a:blip r:embed="rId3" cstate="print">
            <a:lum bright="10000" contrast="10000"/>
          </a:blip>
          <a:stretch>
            <a:fillRect/>
          </a:stretch>
        </p:blipFill>
        <p:spPr>
          <a:xfrm>
            <a:off x="540979" y="3286125"/>
            <a:ext cx="2071701" cy="15716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 descr="SDC1077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13346" y="3286124"/>
            <a:ext cx="2071702" cy="15716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 descr="SDC10774.JPG"/>
          <p:cNvPicPr>
            <a:picLocks noChangeAspect="1"/>
          </p:cNvPicPr>
          <p:nvPr/>
        </p:nvPicPr>
        <p:blipFill>
          <a:blip r:embed="rId5" cstate="print">
            <a:lum bright="10000"/>
          </a:blip>
          <a:stretch>
            <a:fillRect/>
          </a:stretch>
        </p:blipFill>
        <p:spPr>
          <a:xfrm>
            <a:off x="5116368" y="3286124"/>
            <a:ext cx="1170144" cy="15585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 descr="SDC10776.JPG"/>
          <p:cNvPicPr>
            <a:picLocks noChangeAspect="1"/>
          </p:cNvPicPr>
          <p:nvPr/>
        </p:nvPicPr>
        <p:blipFill>
          <a:blip r:embed="rId6" cstate="print">
            <a:lum bright="-5000"/>
          </a:blip>
          <a:stretch>
            <a:fillRect/>
          </a:stretch>
        </p:blipFill>
        <p:spPr>
          <a:xfrm>
            <a:off x="6500826" y="3286125"/>
            <a:ext cx="2093285" cy="15716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9464" name="TextBox 10"/>
          <p:cNvSpPr txBox="1">
            <a:spLocks noChangeArrowheads="1"/>
          </p:cNvSpPr>
          <p:nvPr/>
        </p:nvSpPr>
        <p:spPr bwMode="auto">
          <a:xfrm>
            <a:off x="571500" y="5143500"/>
            <a:ext cx="1449388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200">
                <a:latin typeface="Corbel" pitchFamily="34" charset="0"/>
              </a:rPr>
              <a:t>Church: 1 - St. Peter’s church Redmile.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86063" y="5286375"/>
            <a:ext cx="5857875" cy="8842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75" dirty="0">
                <a:solidFill>
                  <a:srgbClr val="FFC000"/>
                </a:solidFill>
                <a:latin typeface="+mn-lt"/>
                <a:cs typeface="+mn-cs"/>
              </a:rPr>
              <a:t>“A recent survey of memorials in St. Peter’s churchyard Redmile has identified eight stones which pose a danger to visitors to the churchyard”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DC1077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15074" y="2000240"/>
            <a:ext cx="2000264" cy="27146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 descr="St_Peter_&amp;_St_Paul_Barkestone_2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5171" y="2000241"/>
            <a:ext cx="1809763" cy="27146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1507" name="TextBox 6"/>
          <p:cNvSpPr txBox="1">
            <a:spLocks noChangeArrowheads="1"/>
          </p:cNvSpPr>
          <p:nvPr/>
        </p:nvSpPr>
        <p:spPr bwMode="auto">
          <a:xfrm>
            <a:off x="571500" y="5126038"/>
            <a:ext cx="1624013" cy="176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200">
                <a:latin typeface="Corbel" pitchFamily="34" charset="0"/>
              </a:rPr>
              <a:t>Church: 2 - St Peter &amp; St Paul's Barkestone.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28875" y="5464175"/>
            <a:ext cx="5857875" cy="6080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75" dirty="0">
                <a:solidFill>
                  <a:srgbClr val="FFC000"/>
                </a:solidFill>
                <a:latin typeface="+mn-lt"/>
                <a:cs typeface="+mn-cs"/>
              </a:rPr>
              <a:t>“Ironwork of the gate originally made by Geoge Mackley, 1919-2002” .</a:t>
            </a:r>
          </a:p>
        </p:txBody>
      </p:sp>
      <p:pic>
        <p:nvPicPr>
          <p:cNvPr id="9" name="Picture 8" descr="SDC10777.JPG"/>
          <p:cNvPicPr>
            <a:picLocks noChangeAspect="1"/>
          </p:cNvPicPr>
          <p:nvPr/>
        </p:nvPicPr>
        <p:blipFill>
          <a:blip r:embed="rId5" cstate="print">
            <a:lum bright="10000" contrast="10000"/>
          </a:blip>
          <a:stretch>
            <a:fillRect/>
          </a:stretch>
        </p:blipFill>
        <p:spPr>
          <a:xfrm>
            <a:off x="3405423" y="2000240"/>
            <a:ext cx="2023833" cy="27146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Box 1"/>
          <p:cNvSpPr txBox="1">
            <a:spLocks noChangeArrowheads="1"/>
          </p:cNvSpPr>
          <p:nvPr/>
        </p:nvSpPr>
        <p:spPr bwMode="auto">
          <a:xfrm>
            <a:off x="611188" y="5013325"/>
            <a:ext cx="1500187" cy="176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200">
                <a:latin typeface="Corbel" pitchFamily="34" charset="0"/>
              </a:rPr>
              <a:t>Church: 3 - St.Helen’s Church Plunger.</a:t>
            </a:r>
          </a:p>
        </p:txBody>
      </p:sp>
      <p:pic>
        <p:nvPicPr>
          <p:cNvPr id="3" name="Picture 2" descr="SDC1078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2143116"/>
            <a:ext cx="2791094" cy="2095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 descr="SDC1078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87778" y="2143116"/>
            <a:ext cx="2723448" cy="20445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3556" name="TextBox 4"/>
          <p:cNvSpPr txBox="1">
            <a:spLocks noChangeArrowheads="1"/>
          </p:cNvSpPr>
          <p:nvPr/>
        </p:nvSpPr>
        <p:spPr bwMode="auto">
          <a:xfrm>
            <a:off x="2627313" y="4868863"/>
            <a:ext cx="585787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>
                <a:solidFill>
                  <a:srgbClr val="FFC000"/>
                </a:solidFill>
                <a:latin typeface="Corbel" pitchFamily="34" charset="0"/>
              </a:rPr>
              <a:t>“The church is normally open for private prayer &amp; contemplation. In the event of finding it locked, keys are available from Mrs. Cross.”</a:t>
            </a:r>
            <a:br>
              <a:rPr lang="en-GB" sz="1600">
                <a:solidFill>
                  <a:srgbClr val="FFC000"/>
                </a:solidFill>
                <a:latin typeface="Corbel" pitchFamily="34" charset="0"/>
              </a:rPr>
            </a:br>
            <a:r>
              <a:rPr lang="en-GB" sz="1600">
                <a:solidFill>
                  <a:srgbClr val="FFC000"/>
                </a:solidFill>
                <a:latin typeface="Corbel" pitchFamily="34" charset="0"/>
              </a:rPr>
              <a:t/>
            </a:r>
            <a:br>
              <a:rPr lang="en-GB" sz="1600">
                <a:solidFill>
                  <a:srgbClr val="FFC000"/>
                </a:solidFill>
                <a:latin typeface="Corbel" pitchFamily="34" charset="0"/>
              </a:rPr>
            </a:br>
            <a:r>
              <a:rPr lang="en-GB" sz="1600">
                <a:solidFill>
                  <a:srgbClr val="FFC000"/>
                </a:solidFill>
                <a:latin typeface="Corbel" pitchFamily="34" charset="0"/>
              </a:rPr>
              <a:t>As we decided to look at this church and have lunch outside it, we also thought it a good idea to keep sheltered from the rain. </a:t>
            </a:r>
          </a:p>
        </p:txBody>
      </p:sp>
      <p:pic>
        <p:nvPicPr>
          <p:cNvPr id="10247" name="Picture 7" descr="Picture 02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1030" y="2143116"/>
            <a:ext cx="2763442" cy="20717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/>
          </p:cNvSpPr>
          <p:nvPr>
            <p:ph type="title"/>
          </p:nvPr>
        </p:nvSpPr>
        <p:spPr bwMode="auto">
          <a:xfrm>
            <a:off x="395288" y="333375"/>
            <a:ext cx="8229600" cy="1220788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GB" smtClean="0">
                <a:ln>
                  <a:noFill/>
                </a:ln>
                <a:effectLst/>
              </a:rPr>
              <a:t>Where we camped ? </a:t>
            </a:r>
          </a:p>
        </p:txBody>
      </p:sp>
      <p:pic>
        <p:nvPicPr>
          <p:cNvPr id="40964" name="Picture 4" descr="Picture 285"/>
          <p:cNvPicPr>
            <a:picLocks noChangeAspect="1" noChangeArrowheads="1"/>
          </p:cNvPicPr>
          <p:nvPr/>
        </p:nvPicPr>
        <p:blipFill>
          <a:blip r:embed="rId3" cstate="print"/>
          <a:srcRect t="8142" b="7888"/>
          <a:stretch>
            <a:fillRect/>
          </a:stretch>
        </p:blipFill>
        <p:spPr bwMode="auto">
          <a:xfrm>
            <a:off x="395288" y="2285992"/>
            <a:ext cx="2755034" cy="16430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65" name="Picture 5" descr="Picture 286"/>
          <p:cNvPicPr>
            <a:picLocks noChangeAspect="1" noChangeArrowheads="1"/>
          </p:cNvPicPr>
          <p:nvPr/>
        </p:nvPicPr>
        <p:blipFill>
          <a:blip r:embed="rId4" cstate="print"/>
          <a:srcRect t="12054"/>
          <a:stretch>
            <a:fillRect/>
          </a:stretch>
        </p:blipFill>
        <p:spPr bwMode="auto">
          <a:xfrm>
            <a:off x="6156325" y="2285992"/>
            <a:ext cx="2492375" cy="16446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5604" name="Text Box 6"/>
          <p:cNvSpPr txBox="1">
            <a:spLocks noChangeArrowheads="1"/>
          </p:cNvSpPr>
          <p:nvPr/>
        </p:nvSpPr>
        <p:spPr bwMode="auto">
          <a:xfrm>
            <a:off x="1258888" y="4292600"/>
            <a:ext cx="7056437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/>
              <a:t>After our first day of walking we finally reached our camping site which was Castle Inn Pub, Eaton.</a:t>
            </a:r>
            <a:br>
              <a:rPr lang="en-GB"/>
            </a:br>
            <a:r>
              <a:rPr lang="en-GB"/>
              <a:t/>
            </a:r>
            <a:br>
              <a:rPr lang="en-GB"/>
            </a:br>
            <a:r>
              <a:rPr lang="en-GB"/>
              <a:t>We decided to take two tents as its was easier to carry because you could split a tent between the two people sharing it.</a:t>
            </a:r>
            <a:br>
              <a:rPr lang="en-GB"/>
            </a:br>
            <a:r>
              <a:rPr lang="en-GB"/>
              <a:t> One of the tents was for Michael and Chris. The other tent was for Abby and Hayley.</a:t>
            </a:r>
          </a:p>
        </p:txBody>
      </p:sp>
      <p:pic>
        <p:nvPicPr>
          <p:cNvPr id="40967" name="Picture 7" descr="Picture 05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475" y="2260994"/>
            <a:ext cx="2224096" cy="16680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4" name="Straight Connector 3"/>
          <p:cNvCxnSpPr/>
          <p:nvPr/>
        </p:nvCxnSpPr>
        <p:spPr>
          <a:xfrm>
            <a:off x="900113" y="5084763"/>
            <a:ext cx="74295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8190" y="1714488"/>
            <a:ext cx="5687647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+mn-lt"/>
                <a:cs typeface="+mn-cs"/>
              </a:rPr>
              <a:t>Day 2 – 25/10/2009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901700" y="3170238"/>
            <a:ext cx="74295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357438" y="2586038"/>
            <a:ext cx="4714875" cy="6302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75" dirty="0">
                <a:solidFill>
                  <a:srgbClr val="FFC000"/>
                </a:solidFill>
                <a:latin typeface="+mn-lt"/>
                <a:cs typeface="+mn-cs"/>
              </a:rPr>
              <a:t>Navigate  successfully from Eaton  campsite to Colston- Bassett church.</a:t>
            </a:r>
          </a:p>
        </p:txBody>
      </p:sp>
      <p:sp>
        <p:nvSpPr>
          <p:cNvPr id="27652" name="TextBox 5"/>
          <p:cNvSpPr txBox="1">
            <a:spLocks noChangeArrowheads="1"/>
          </p:cNvSpPr>
          <p:nvPr/>
        </p:nvSpPr>
        <p:spPr bwMode="auto">
          <a:xfrm>
            <a:off x="571500" y="5126038"/>
            <a:ext cx="2214563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200">
                <a:latin typeface="Corbel" pitchFamily="34" charset="0"/>
              </a:rPr>
              <a:t>Church: 4 - St.Michael and all Angel’s Church, Eastwell.</a:t>
            </a:r>
          </a:p>
        </p:txBody>
      </p:sp>
      <p:pic>
        <p:nvPicPr>
          <p:cNvPr id="8" name="Picture 2" descr="C:\Users\Christopher\Documents\Scouts\2nd Beeston DESSU\DESSU\DofE_bronze\Duke of Edinburgh_Bronze Exp. [RESIZED as 'email large']\SDC107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286124"/>
            <a:ext cx="2143140" cy="15716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3" descr="C:\Users\Christopher\Documents\Scouts\2nd Beeston DESSU\DESSU\DofE_bronze\Duke of Edinburgh_Bronze Exp. [RESIZED as 'email large']\SDC1079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3286124"/>
            <a:ext cx="2214648" cy="15684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4" descr="C:\Users\Christopher\Documents\Scouts\2nd Beeston DESSU\DESSU\DofE_bronze\Duke of Edinburgh_Bronze Exp. [RESIZED as 'email large']\SDC10793.JPG"/>
          <p:cNvPicPr>
            <a:picLocks noChangeAspect="1" noChangeArrowheads="1"/>
          </p:cNvPicPr>
          <p:nvPr/>
        </p:nvPicPr>
        <p:blipFill>
          <a:blip r:embed="rId5" cstate="print"/>
          <a:srcRect r="17143"/>
          <a:stretch>
            <a:fillRect/>
          </a:stretch>
        </p:blipFill>
        <p:spPr bwMode="auto">
          <a:xfrm>
            <a:off x="6215074" y="3286124"/>
            <a:ext cx="2214578" cy="15716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TextBox 10"/>
          <p:cNvSpPr txBox="1"/>
          <p:nvPr/>
        </p:nvSpPr>
        <p:spPr>
          <a:xfrm>
            <a:off x="2857500" y="5286375"/>
            <a:ext cx="5643563" cy="33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/>
            <a:r>
              <a:rPr lang="en-GB" sz="1600">
                <a:solidFill>
                  <a:srgbClr val="FFC000"/>
                </a:solidFill>
                <a:latin typeface="Corbel" pitchFamily="34" charset="0"/>
              </a:rPr>
              <a:t>“Belongs to the “Ironstone” Family group of churches.”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Box 2"/>
          <p:cNvSpPr txBox="1">
            <a:spLocks noChangeArrowheads="1"/>
          </p:cNvSpPr>
          <p:nvPr/>
        </p:nvSpPr>
        <p:spPr bwMode="auto">
          <a:xfrm>
            <a:off x="571500" y="5126038"/>
            <a:ext cx="2214563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200">
                <a:latin typeface="Corbel" pitchFamily="34" charset="0"/>
              </a:rPr>
              <a:t>Church: 5 - St.Michael and all Angel’s Church, Hose.</a:t>
            </a:r>
          </a:p>
        </p:txBody>
      </p:sp>
      <p:pic>
        <p:nvPicPr>
          <p:cNvPr id="4" name="Picture 3" descr="SDC108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2000240"/>
            <a:ext cx="2238375" cy="29813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SDC108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33170" y="2071678"/>
            <a:ext cx="3805973" cy="2857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Box 1"/>
          <p:cNvSpPr txBox="1">
            <a:spLocks noChangeArrowheads="1"/>
          </p:cNvSpPr>
          <p:nvPr/>
        </p:nvSpPr>
        <p:spPr bwMode="auto">
          <a:xfrm>
            <a:off x="357188" y="5429250"/>
            <a:ext cx="221456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>
                <a:latin typeface="Corbel" pitchFamily="34" charset="0"/>
              </a:rPr>
              <a:t>Church: 6 -  </a:t>
            </a:r>
          </a:p>
          <a:p>
            <a:pPr algn="ctr"/>
            <a:r>
              <a:rPr lang="en-GB">
                <a:latin typeface="Corbel" pitchFamily="34" charset="0"/>
              </a:rPr>
              <a:t>  St. John The Divine, Colston-Bassett.</a:t>
            </a:r>
          </a:p>
        </p:txBody>
      </p:sp>
      <p:pic>
        <p:nvPicPr>
          <p:cNvPr id="3" name="Picture 2" descr="SDC10815.JPG"/>
          <p:cNvPicPr>
            <a:picLocks noChangeAspect="1"/>
          </p:cNvPicPr>
          <p:nvPr/>
        </p:nvPicPr>
        <p:blipFill>
          <a:blip r:embed="rId3" cstate="print">
            <a:lum bright="10000" contrast="10000"/>
          </a:blip>
          <a:stretch>
            <a:fillRect/>
          </a:stretch>
        </p:blipFill>
        <p:spPr>
          <a:xfrm>
            <a:off x="1714480" y="2071678"/>
            <a:ext cx="1371630" cy="18268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 descr="SDC10813.JPG"/>
          <p:cNvPicPr>
            <a:picLocks noChangeAspect="1"/>
          </p:cNvPicPr>
          <p:nvPr/>
        </p:nvPicPr>
        <p:blipFill>
          <a:blip r:embed="rId4" cstate="print">
            <a:lum bright="10000" contrast="10000"/>
          </a:blip>
          <a:stretch>
            <a:fillRect/>
          </a:stretch>
        </p:blipFill>
        <p:spPr>
          <a:xfrm>
            <a:off x="285720" y="2071678"/>
            <a:ext cx="1371630" cy="18268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SDC10814.JPG"/>
          <p:cNvPicPr>
            <a:picLocks noChangeAspect="1"/>
          </p:cNvPicPr>
          <p:nvPr/>
        </p:nvPicPr>
        <p:blipFill>
          <a:blip r:embed="rId5" cstate="print">
            <a:lum bright="10000" contrast="10000"/>
          </a:blip>
          <a:stretch>
            <a:fillRect/>
          </a:stretch>
        </p:blipFill>
        <p:spPr>
          <a:xfrm>
            <a:off x="3143240" y="2071678"/>
            <a:ext cx="2437526" cy="18300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5554663" y="1228725"/>
            <a:ext cx="3446462" cy="1558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/>
            <a:r>
              <a:rPr lang="en-GB" sz="1600">
                <a:solidFill>
                  <a:srgbClr val="FFC000"/>
                </a:solidFill>
                <a:latin typeface="Corbel" pitchFamily="34" charset="0"/>
              </a:rPr>
              <a:t>“Part of the Wiverton group of parishes: Cropwell Bishop, with Colston Bassett, Granby with Sutton and Elton.</a:t>
            </a:r>
          </a:p>
          <a:p>
            <a:pPr algn="just"/>
            <a:r>
              <a:rPr lang="en-GB" sz="1600">
                <a:solidFill>
                  <a:srgbClr val="FFC000"/>
                </a:solidFill>
                <a:latin typeface="Corbel" pitchFamily="34" charset="0"/>
              </a:rPr>
              <a:t>Langar cum Barnstone, and Tythby with Cropwell Butler.” </a:t>
            </a:r>
          </a:p>
        </p:txBody>
      </p:sp>
      <p:sp>
        <p:nvSpPr>
          <p:cNvPr id="7" name="Rectangle 6"/>
          <p:cNvSpPr/>
          <p:nvPr/>
        </p:nvSpPr>
        <p:spPr>
          <a:xfrm>
            <a:off x="3071813" y="4500563"/>
            <a:ext cx="5214937" cy="18970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75" dirty="0">
                <a:solidFill>
                  <a:srgbClr val="FFC000"/>
                </a:solidFill>
                <a:latin typeface="+mn-lt"/>
                <a:cs typeface="+mn-cs"/>
              </a:rPr>
              <a:t>1st Sunday: 10:00am Group All-age. Holy Communion at St. Andrew Langar.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75" dirty="0">
                <a:solidFill>
                  <a:srgbClr val="FFC000"/>
                </a:solidFill>
                <a:latin typeface="+mn-lt"/>
                <a:cs typeface="+mn-cs"/>
              </a:rPr>
              <a:t>2nd Sunday: 8:00am Holy Communion (BCP, Said)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75" dirty="0">
                <a:solidFill>
                  <a:srgbClr val="FFC000"/>
                </a:solidFill>
                <a:latin typeface="+mn-lt"/>
                <a:cs typeface="+mn-cs"/>
              </a:rPr>
              <a:t>3rd Sunday: 11:00am Morning worship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75" dirty="0">
                <a:solidFill>
                  <a:srgbClr val="FFC000"/>
                </a:solidFill>
                <a:latin typeface="+mn-lt"/>
                <a:cs typeface="+mn-cs"/>
              </a:rPr>
              <a:t>4th Sunday: 4:00pm (winter) or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75" dirty="0">
                <a:solidFill>
                  <a:srgbClr val="FFC000"/>
                </a:solidFill>
                <a:latin typeface="+mn-lt"/>
                <a:cs typeface="+mn-cs"/>
              </a:rPr>
              <a:t>5th Sunday: 10:00am &amp; 6:00pm (summer) Evening Prayer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75" dirty="0">
                <a:solidFill>
                  <a:srgbClr val="FFC000"/>
                </a:solidFill>
                <a:latin typeface="+mn-lt"/>
                <a:cs typeface="+mn-cs"/>
              </a:rPr>
              <a:t>For details of other services check porch.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luxe">
  <a:themeElements>
    <a:clrScheme name="Deluxe">
      <a:dk1>
        <a:sysClr val="windowText" lastClr="000000"/>
      </a:dk1>
      <a:lt1>
        <a:sysClr val="window" lastClr="FFFFFF"/>
      </a:lt1>
      <a:dk2>
        <a:srgbClr val="30356E"/>
      </a:dk2>
      <a:lt2>
        <a:srgbClr val="FFF9E5"/>
      </a:lt2>
      <a:accent1>
        <a:srgbClr val="CC4757"/>
      </a:accent1>
      <a:accent2>
        <a:srgbClr val="FF6F61"/>
      </a:accent2>
      <a:accent3>
        <a:srgbClr val="FF953E"/>
      </a:accent3>
      <a:accent4>
        <a:srgbClr val="F8BD52"/>
      </a:accent4>
      <a:accent5>
        <a:srgbClr val="46A6BD"/>
      </a:accent5>
      <a:accent6>
        <a:srgbClr val="5488BC"/>
      </a:accent6>
      <a:hlink>
        <a:srgbClr val="FA7D7A"/>
      </a:hlink>
      <a:folHlink>
        <a:srgbClr val="FFCF3E"/>
      </a:folHlink>
    </a:clrScheme>
    <a:fontScheme name="Deluxe">
      <a:maj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Deluxe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280000"/>
              </a:schemeClr>
            </a:gs>
            <a:gs pos="14000">
              <a:schemeClr val="phClr">
                <a:tint val="37000"/>
                <a:satMod val="250000"/>
              </a:schemeClr>
            </a:gs>
            <a:gs pos="45000">
              <a:schemeClr val="phClr">
                <a:tint val="53000"/>
                <a:satMod val="220000"/>
              </a:schemeClr>
            </a:gs>
            <a:gs pos="65000">
              <a:schemeClr val="phClr">
                <a:tint val="53000"/>
                <a:satMod val="220000"/>
              </a:schemeClr>
            </a:gs>
            <a:gs pos="86000">
              <a:schemeClr val="phClr">
                <a:tint val="42000"/>
                <a:satMod val="240000"/>
              </a:schemeClr>
            </a:gs>
            <a:gs pos="100000">
              <a:schemeClr val="phClr">
                <a:tint val="20000"/>
                <a:satMod val="23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0000">
              <a:schemeClr val="phClr">
                <a:satMod val="150000"/>
              </a:schemeClr>
            </a:gs>
            <a:gs pos="100000">
              <a:schemeClr val="phClr">
                <a:tint val="75000"/>
                <a:satMod val="20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atMod val="14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52400"/>
            <a:contourClr>
              <a:schemeClr val="phClr"/>
            </a:contourClr>
          </a:sp3d>
        </a:effectStyle>
        <a:effectStyle>
          <a:effectLst>
            <a:reflection blurRad="12700" stA="26000" endPos="28000" dist="38100" dir="5400000" sy="-100000"/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90500" h="1016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3000"/>
                <a:satMod val="1550000"/>
              </a:schemeClr>
            </a:gs>
            <a:gs pos="1000">
              <a:schemeClr val="phClr">
                <a:tint val="48000"/>
                <a:satMod val="155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r="210000" b="300000"/>
          </a:path>
        </a:gradFill>
        <a:gradFill rotWithShape="1">
          <a:gsLst>
            <a:gs pos="5000">
              <a:schemeClr val="phClr">
                <a:tint val="38000"/>
                <a:satMod val="1800000"/>
              </a:schemeClr>
            </a:gs>
            <a:gs pos="5000">
              <a:schemeClr val="phClr">
                <a:tint val="40000"/>
                <a:satMod val="180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l="20000" t="30000" r="135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800</TotalTime>
  <Words>364</Words>
  <Application>Microsoft Office PowerPoint</Application>
  <PresentationFormat>On-screen Show (4:3)</PresentationFormat>
  <Paragraphs>48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Deluxe</vt:lpstr>
      <vt:lpstr>Slide 1</vt:lpstr>
      <vt:lpstr>Slide 2</vt:lpstr>
      <vt:lpstr>Slide 3</vt:lpstr>
      <vt:lpstr>Slide 4</vt:lpstr>
      <vt:lpstr>Slide 5</vt:lpstr>
      <vt:lpstr>Where we camped ? </vt:lpstr>
      <vt:lpstr>Slide 7</vt:lpstr>
      <vt:lpstr>Slide 8</vt:lpstr>
      <vt:lpstr>Slide 9</vt:lpstr>
      <vt:lpstr>What did we eat ?</vt:lpstr>
      <vt:lpstr>You can always have FUN when walking!</vt:lpstr>
      <vt:lpstr>After the walk!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Christopher Gathercole</dc:creator>
  <cp:lastModifiedBy>Chris</cp:lastModifiedBy>
  <cp:revision>66</cp:revision>
  <dcterms:created xsi:type="dcterms:W3CDTF">2009-11-01T22:12:04Z</dcterms:created>
  <dcterms:modified xsi:type="dcterms:W3CDTF">2009-12-08T19:50:49Z</dcterms:modified>
</cp:coreProperties>
</file>